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61" r:id="rId2"/>
    <p:sldId id="257" r:id="rId3"/>
    <p:sldId id="258" r:id="rId4"/>
    <p:sldId id="266" r:id="rId5"/>
    <p:sldId id="259" r:id="rId6"/>
    <p:sldId id="286" r:id="rId7"/>
    <p:sldId id="262" r:id="rId8"/>
    <p:sldId id="288" r:id="rId9"/>
    <p:sldId id="263" r:id="rId10"/>
    <p:sldId id="289" r:id="rId11"/>
    <p:sldId id="264" r:id="rId12"/>
    <p:sldId id="265" r:id="rId13"/>
    <p:sldId id="284" r:id="rId14"/>
    <p:sldId id="267" r:id="rId15"/>
    <p:sldId id="282" r:id="rId16"/>
    <p:sldId id="268" r:id="rId17"/>
    <p:sldId id="269" r:id="rId18"/>
    <p:sldId id="270" r:id="rId19"/>
    <p:sldId id="285" r:id="rId20"/>
    <p:sldId id="271" r:id="rId21"/>
    <p:sldId id="28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464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29E1F-C3FB-4D85-A627-38CC0FC1FE93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8B605-5738-4135-AA11-AFE86AF6E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12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C8182-1358-4638-9A1D-F4AAF47F8FC9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65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10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6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36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29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062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70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12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884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583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16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97716-3C8D-4C57-9E97-451391C77D0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F45EA-8EF9-40C4-9EA1-BF9E38D551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82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2132856"/>
            <a:ext cx="885698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74320" indent="-274320" algn="ctr" hangingPunct="0">
              <a:spcAft>
                <a:spcPts val="300"/>
              </a:spcAft>
              <a:tabLst>
                <a:tab pos="180340" algn="l"/>
                <a:tab pos="274320" algn="l"/>
                <a:tab pos="180340" algn="l"/>
              </a:tabLst>
            </a:pPr>
            <a:r>
              <a:rPr lang="uk-UA" sz="5400" b="1" kern="1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Times New Roman"/>
              </a:rPr>
              <a:t>Контрольно-діагностична система Test‑W2 </a:t>
            </a:r>
            <a:endParaRPr lang="ru-RU" sz="5400" b="1" kern="1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Times New Roman"/>
            </a:endParaRPr>
          </a:p>
        </p:txBody>
      </p:sp>
      <p:pic>
        <p:nvPicPr>
          <p:cNvPr id="5" name="Рисунок 4" descr="TEST-W2 - КОНТРОЛЬНО-ДІАГНОСТИЧНА СИСТЕМА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4" r="7875"/>
          <a:stretch/>
        </p:blipFill>
        <p:spPr bwMode="auto">
          <a:xfrm>
            <a:off x="107504" y="3949161"/>
            <a:ext cx="2736000" cy="248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426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188640"/>
            <a:ext cx="8388424" cy="6408712"/>
          </a:xfrm>
        </p:spPr>
        <p:txBody>
          <a:bodyPr>
            <a:normAutofit fontScale="90000"/>
          </a:bodyPr>
          <a:lstStyle/>
          <a:p>
            <a:pPr indent="288290" algn="l" fontAlgn="base" hangingPunct="0">
              <a:spcAft>
                <a:spcPts val="0"/>
              </a:spcAft>
            </a:pPr>
            <a:r>
              <a:rPr lang="uk-UA" sz="4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Якщо при підготовці тесту був встановлений прапорець </a:t>
            </a:r>
            <a:r>
              <a:rPr lang="uk-UA" sz="40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«Діагнос­тика», </a:t>
            </a:r>
            <a:r>
              <a:rPr lang="uk-UA" sz="4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результат відповіді негайно позначається на полі ліворуч значками: </a:t>
            </a:r>
            <a:r>
              <a:rPr lang="uk-UA" sz="4000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Wingdings"/>
              </a:rPr>
              <a:t></a:t>
            </a:r>
            <a:r>
              <a:rPr lang="uk-UA" sz="4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– правильно; </a:t>
            </a:r>
            <a:r>
              <a:rPr lang="uk-UA" sz="4000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Wingdings"/>
              </a:rPr>
              <a:t></a:t>
            </a:r>
            <a:r>
              <a:rPr lang="uk-UA" sz="4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– неправильно. Потрібно клацнути на 1, 2 або 3 варі­антах, доки не стане дос­туп­ною кноп­ка «Нас­туп­не питан­ня» (по­чор­ніє напис). </a:t>
            </a:r>
            <a:br>
              <a:rPr lang="uk-UA" sz="4000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uk-UA" sz="4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Коли прапорець «Діагностика» не встановлено, значки </a:t>
            </a:r>
            <a:r>
              <a:rPr lang="uk-UA" sz="4000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Wingdings"/>
              </a:rPr>
              <a:t></a:t>
            </a:r>
            <a:r>
              <a:rPr lang="uk-UA" sz="4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і </a:t>
            </a:r>
            <a:r>
              <a:rPr lang="uk-UA" sz="4000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Wingdings"/>
              </a:rPr>
              <a:t> </a:t>
            </a:r>
            <a:r>
              <a:rPr lang="uk-UA" sz="4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 </a:t>
            </a:r>
            <a:r>
              <a:rPr lang="uk-UA" sz="4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з’являються.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412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573" y="14288"/>
            <a:ext cx="8216899" cy="1800200"/>
          </a:xfrm>
        </p:spPr>
        <p:txBody>
          <a:bodyPr>
            <a:normAutofit fontScale="90000"/>
          </a:bodyPr>
          <a:lstStyle/>
          <a:p>
            <a:r>
              <a:rPr lang="uk-UA" b="1" u="sng" dirty="0">
                <a:solidFill>
                  <a:srgbClr val="C00000"/>
                </a:solidFill>
                <a:latin typeface="Times New Roman"/>
                <a:ea typeface="Times New Roman"/>
              </a:rPr>
              <a:t>Після відповіді на останнє запитан­ня </a:t>
            </a:r>
            <a:r>
              <a:rPr lang="uk-UA" b="1" u="sng" dirty="0" smtClean="0">
                <a:solidFill>
                  <a:srgbClr val="C00000"/>
                </a:solidFill>
                <a:latin typeface="Times New Roman"/>
                <a:ea typeface="Times New Roman"/>
              </a:rPr>
              <a:t>з’являється </a:t>
            </a:r>
            <a:r>
              <a:rPr lang="uk-UA" b="1" u="sng" dirty="0">
                <a:solidFill>
                  <a:srgbClr val="C00000"/>
                </a:solidFill>
                <a:latin typeface="Times New Roman"/>
                <a:ea typeface="Times New Roman"/>
              </a:rPr>
              <a:t>вікно з результатами тестування:</a:t>
            </a:r>
            <a:endParaRPr lang="ru-RU" b="1" u="sng" dirty="0">
              <a:solidFill>
                <a:srgbClr val="C0000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88840"/>
            <a:ext cx="7896140" cy="41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912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399" y="260648"/>
            <a:ext cx="8533456" cy="2434282"/>
          </a:xfrm>
        </p:spPr>
        <p:txBody>
          <a:bodyPr>
            <a:normAutofit fontScale="90000"/>
          </a:bodyPr>
          <a:lstStyle/>
          <a:p>
            <a:r>
              <a:rPr lang="uk-UA" b="1" u="sng" dirty="0" smtClean="0">
                <a:solidFill>
                  <a:srgbClr val="C00000"/>
                </a:solidFill>
                <a:latin typeface="Times New Roman"/>
                <a:ea typeface="Times New Roman"/>
              </a:rPr>
              <a:t>Натиснувши </a:t>
            </a:r>
            <a:r>
              <a:rPr lang="uk-UA" b="1" u="sng" dirty="0">
                <a:solidFill>
                  <a:srgbClr val="C00000"/>
                </a:solidFill>
                <a:latin typeface="Times New Roman"/>
                <a:ea typeface="Times New Roman"/>
              </a:rPr>
              <a:t>кнопку «Ре­зультати» – відкриється про­то­кол резуль­татів проведених тесту­вань наведеного вигляду</a:t>
            </a:r>
            <a:endParaRPr lang="ru-RU" b="1" u="sng" dirty="0">
              <a:solidFill>
                <a:srgbClr val="C0000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852936"/>
            <a:ext cx="8198249" cy="12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202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484784"/>
            <a:ext cx="8152386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9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/>
                <a:cs typeface="Times New Roman"/>
              </a:rPr>
              <a:t>Створення  тесту</a:t>
            </a:r>
            <a:endParaRPr lang="ru-RU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8533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6336704" cy="1296144"/>
          </a:xfrm>
        </p:spPr>
        <p:txBody>
          <a:bodyPr>
            <a:normAutofit fontScale="90000"/>
          </a:bodyPr>
          <a:lstStyle/>
          <a:p>
            <a:r>
              <a:rPr lang="uk-UA" sz="32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Для створення нових тестів викорис­товується редактор </a:t>
            </a:r>
            <a:r>
              <a:rPr lang="uk-UA" sz="3200" b="1" u="sng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Editor</a:t>
            </a:r>
            <a:endParaRPr lang="ru-RU" sz="3200" b="1" u="sng" dirty="0">
              <a:solidFill>
                <a:srgbClr val="C00000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40768"/>
            <a:ext cx="6248162" cy="518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55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uk-UA" b="1" i="1" dirty="0">
                <a:latin typeface="Times New Roman"/>
                <a:ea typeface="Times New Roman"/>
              </a:rPr>
              <a:t>Панель інструментів</a:t>
            </a:r>
            <a:r>
              <a:rPr lang="uk-UA" dirty="0">
                <a:latin typeface="Times New Roman"/>
                <a:ea typeface="Times New Roman"/>
              </a:rPr>
              <a:t> забезпечує достатні можли­вості для набору текстів запитання і варіантів відповідей на нього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96952"/>
            <a:ext cx="8080079" cy="27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663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>
                <a:solidFill>
                  <a:srgbClr val="C00000"/>
                </a:solidFill>
                <a:latin typeface="Times New Roman"/>
                <a:ea typeface="Times New Roman"/>
              </a:rPr>
              <a:t>Створення текстового тесту</a:t>
            </a:r>
            <a:r>
              <a:rPr lang="uk-UA" b="1" u="sng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992888" cy="4525963"/>
          </a:xfrm>
        </p:spPr>
        <p:txBody>
          <a:bodyPr>
            <a:normAutofit fontScale="77500" lnSpcReduction="20000"/>
          </a:bodyPr>
          <a:lstStyle/>
          <a:p>
            <a:pPr lvl="0" algn="just" hangingPunct="0">
              <a:buFont typeface="Symbol"/>
              <a:buChar char=""/>
              <a:tabLst>
                <a:tab pos="28829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вибрати потрібний шрифт (наприклад, </a:t>
            </a:r>
            <a:r>
              <a:rPr lang="uk-UA" dirty="0" err="1">
                <a:solidFill>
                  <a:srgbClr val="000000"/>
                </a:solidFill>
                <a:latin typeface="Times New Roman"/>
                <a:ea typeface="Times New Roman"/>
              </a:rPr>
              <a:t>Arial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);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hangingPunct="0">
              <a:buFont typeface="Symbol"/>
              <a:buChar char=""/>
              <a:tabLst>
                <a:tab pos="28829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вибрати розмір шрифту (не більший 24);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hangingPunct="0">
              <a:buFont typeface="Symbol"/>
              <a:buChar char=""/>
              <a:tabLst>
                <a:tab pos="28829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набрати текст питання;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hangingPunct="0">
              <a:buFont typeface="Symbol"/>
              <a:buChar char=""/>
              <a:tabLst>
                <a:tab pos="288290" algn="l"/>
                <a:tab pos="28829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при необхідності фор­матувати виділені фрагмен­ти: розмір і написання шриф­ту, верхній або нижній індекс;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hangingPunct="0">
              <a:buFont typeface="Symbol"/>
              <a:buChar char=""/>
              <a:tabLst>
                <a:tab pos="288290" algn="l"/>
                <a:tab pos="28829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набрати тексти варіан­тів від­повідей з тими ж мож­ли­востями формату­вання;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hangingPunct="0">
              <a:buFont typeface="Symbol"/>
              <a:buChar char=""/>
              <a:tabLst>
                <a:tab pos="288290" algn="l"/>
                <a:tab pos="28829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встановити прапорці (від 1 до 3) правильних варіантів відповідей;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hangingPunct="0">
              <a:buFont typeface="Symbol"/>
              <a:buChar char=""/>
              <a:tabLst>
                <a:tab pos="288290" algn="l"/>
                <a:tab pos="28829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перейти до введення наступного запитання, натис­нувши на панелі навігації кнопку «Додати питання».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811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Autofit/>
          </a:bodyPr>
          <a:lstStyle/>
          <a:p>
            <a:r>
              <a:rPr lang="uk-UA" sz="3600" dirty="0">
                <a:latin typeface="Times New Roman"/>
                <a:ea typeface="Times New Roman"/>
              </a:rPr>
              <a:t>Для зберігання створеного тесту потрібно виконати команду </a:t>
            </a:r>
            <a:r>
              <a:rPr lang="uk-UA" sz="3600" b="1" i="1" dirty="0">
                <a:latin typeface="Times New Roman"/>
                <a:ea typeface="Times New Roman"/>
              </a:rPr>
              <a:t>«Файл» </a:t>
            </a:r>
            <a:r>
              <a:rPr lang="uk-UA" sz="3600" dirty="0">
                <a:latin typeface="Times New Roman"/>
                <a:ea typeface="Times New Roman"/>
                <a:cs typeface="Times New Roman"/>
                <a:sym typeface="Wingdings"/>
              </a:rPr>
              <a:t></a:t>
            </a:r>
            <a:r>
              <a:rPr lang="uk-UA" sz="3600" dirty="0">
                <a:latin typeface="Times New Roman"/>
                <a:ea typeface="Times New Roman"/>
              </a:rPr>
              <a:t> </a:t>
            </a:r>
            <a:r>
              <a:rPr lang="uk-UA" sz="3600" b="1" i="1" dirty="0">
                <a:latin typeface="Times New Roman"/>
                <a:ea typeface="Times New Roman"/>
              </a:rPr>
              <a:t>«Зберегти» </a:t>
            </a:r>
            <a:r>
              <a:rPr lang="uk-UA" sz="3600" dirty="0">
                <a:latin typeface="Times New Roman"/>
                <a:ea typeface="Times New Roman"/>
              </a:rPr>
              <a:t>або клацнути відповідну кнопку на панелі інструментів – відкриється вікно </a:t>
            </a:r>
            <a:r>
              <a:rPr lang="uk-UA" sz="3600" b="1" i="1" dirty="0" smtClean="0">
                <a:latin typeface="Times New Roman"/>
                <a:ea typeface="Times New Roman"/>
              </a:rPr>
              <a:t>«</a:t>
            </a:r>
            <a:r>
              <a:rPr lang="ru-RU" sz="3600" b="1" i="1" dirty="0" err="1" smtClean="0">
                <a:latin typeface="Times New Roman"/>
                <a:ea typeface="Times New Roman"/>
              </a:rPr>
              <a:t>Зберегти</a:t>
            </a:r>
            <a:r>
              <a:rPr lang="ru-RU" sz="3600" b="1" i="1" dirty="0" smtClean="0">
                <a:latin typeface="Times New Roman"/>
                <a:ea typeface="Times New Roman"/>
              </a:rPr>
              <a:t> як</a:t>
            </a:r>
            <a:r>
              <a:rPr lang="uk-UA" sz="3600" b="1" i="1" dirty="0">
                <a:latin typeface="Times New Roman"/>
                <a:ea typeface="Times New Roman"/>
              </a:rPr>
              <a:t>» </a:t>
            </a:r>
            <a:endParaRPr lang="ru-RU" sz="3600" b="1" i="1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068960"/>
            <a:ext cx="5777791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453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u="sng" dirty="0">
                <a:solidFill>
                  <a:srgbClr val="C00000"/>
                </a:solidFill>
                <a:latin typeface="Times New Roman"/>
                <a:ea typeface="Times New Roman"/>
              </a:rPr>
              <a:t>Внесення в запитання формул, таблиць і графічних зобра­жень 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88290" algn="just" hangingPunct="0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у вікні графічного редактора </a:t>
            </a:r>
            <a:r>
              <a:rPr lang="uk-UA" dirty="0" err="1">
                <a:solidFill>
                  <a:srgbClr val="000000"/>
                </a:solidFill>
                <a:latin typeface="Times New Roman"/>
                <a:ea typeface="Times New Roman"/>
              </a:rPr>
              <a:t>Paint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 або текстового процесора Word створити потрібний </a:t>
            </a:r>
            <a:r>
              <a:rPr lang="uk-UA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фрагмент;</a:t>
            </a:r>
          </a:p>
          <a:p>
            <a:pPr indent="288290" algn="just" hangingPunct="0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виділити його за загальними </a:t>
            </a:r>
            <a:r>
              <a:rPr lang="uk-UA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правилам;</a:t>
            </a:r>
          </a:p>
          <a:p>
            <a:pPr indent="288290" algn="just" hangingPunct="0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скопіювати і вставити у відповідне поле редактора </a:t>
            </a:r>
            <a:r>
              <a:rPr lang="uk-UA" dirty="0" err="1">
                <a:solidFill>
                  <a:srgbClr val="000000"/>
                </a:solidFill>
                <a:latin typeface="Times New Roman"/>
                <a:ea typeface="Times New Roman"/>
              </a:rPr>
              <a:t>Editor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82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484784"/>
            <a:ext cx="8152386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9600" b="1" i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/>
                <a:cs typeface="Times New Roman"/>
              </a:rPr>
              <a:t>Редагування  </a:t>
            </a:r>
            <a:r>
              <a:rPr lang="uk-UA" sz="96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/>
                <a:cs typeface="Times New Roman"/>
              </a:rPr>
              <a:t>тесту</a:t>
            </a:r>
            <a:endParaRPr lang="ru-RU" sz="96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6349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2245"/>
            <a:ext cx="7007753" cy="61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458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29600" cy="720080"/>
          </a:xfrm>
        </p:spPr>
        <p:txBody>
          <a:bodyPr>
            <a:noAutofit/>
          </a:bodyPr>
          <a:lstStyle/>
          <a:p>
            <a:pPr marL="457200" lvl="1" algn="ctr" hangingPunct="0">
              <a:spcBef>
                <a:spcPts val="1200"/>
              </a:spcBef>
              <a:spcAft>
                <a:spcPts val="300"/>
              </a:spcAft>
              <a:tabLst>
                <a:tab pos="252095" algn="l"/>
                <a:tab pos="365760" algn="l"/>
              </a:tabLst>
            </a:pPr>
            <a:r>
              <a:rPr lang="uk-UA" sz="4400" b="1" i="1" u="sng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Редагування  тесту</a:t>
            </a:r>
            <a:endParaRPr lang="ru-RU" sz="44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 algn="just" hangingPunct="0">
              <a:buFont typeface="Symbol"/>
              <a:buChar char=""/>
              <a:tabLst>
                <a:tab pos="28829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завантажити редактор </a:t>
            </a:r>
            <a:r>
              <a:rPr lang="uk-UA" dirty="0" err="1">
                <a:solidFill>
                  <a:srgbClr val="000000"/>
                </a:solidFill>
                <a:latin typeface="Times New Roman"/>
                <a:ea typeface="Times New Roman"/>
              </a:rPr>
              <a:t>Editor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hangingPunct="0">
              <a:buFont typeface="Symbol"/>
              <a:buChar char=""/>
              <a:tabLst>
                <a:tab pos="28829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виконати команду «Файл» 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sym typeface="Wingdings"/>
              </a:rPr>
              <a:t>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 «Відкрити» або натиснути відпо­відну кнопку на панелі інструментів;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hangingPunct="0">
              <a:buFont typeface="Symbol"/>
              <a:buChar char=""/>
              <a:tabLst>
                <a:tab pos="28829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у вікні </a:t>
            </a:r>
            <a:r>
              <a:rPr lang="uk-UA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uk-UA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Відкрити</a:t>
            </a:r>
            <a:r>
              <a:rPr lang="uk-UA" dirty="0" smtClean="0">
                <a:solidFill>
                  <a:srgbClr val="000000"/>
                </a:solidFill>
                <a:latin typeface="Times New Roman"/>
                <a:ea typeface="Times New Roman"/>
              </a:rPr>
              <a:t>», 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що відкриється, пройти шлях до папки, де зберігається потрібний файл тесту;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hangingPunct="0">
              <a:buFont typeface="Symbol"/>
              <a:buChar char=""/>
              <a:tabLst>
                <a:tab pos="28829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 двічі клацнути на значку файлу тесту – він з’явиться у вікні редактора </a:t>
            </a:r>
            <a:r>
              <a:rPr lang="uk-UA" dirty="0" err="1">
                <a:solidFill>
                  <a:srgbClr val="000000"/>
                </a:solidFill>
                <a:latin typeface="Times New Roman"/>
                <a:ea typeface="Times New Roman"/>
              </a:rPr>
              <a:t>Editor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 для його редагування.   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450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5602634"/>
          </a:xfrm>
        </p:spPr>
        <p:txBody>
          <a:bodyPr>
            <a:normAutofit fontScale="90000"/>
          </a:bodyPr>
          <a:lstStyle/>
          <a:p>
            <a:r>
              <a:rPr lang="uk-UA" dirty="0">
                <a:latin typeface="Times New Roman"/>
                <a:ea typeface="Times New Roman"/>
              </a:rPr>
              <a:t>Система Test-W2 застосовується для контролю знань та навичок учнів там, де можна підготувати коротко сформульовані запитання і до кожного дати 2-5 варіантів відповідей (від 1 до 3 з яких правильні) у вигляді тексту, формули, таблиці або малюнку.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01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3568" y="274638"/>
            <a:ext cx="8352928" cy="2074242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002060"/>
                </a:solidFill>
                <a:latin typeface="Times New Roman"/>
                <a:ea typeface="Times New Roman"/>
              </a:rPr>
              <a:t>Окремі папки тестів з навчальних пред­метів  краще зберігати всередині основної папки 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3608" y="2852936"/>
            <a:ext cx="7863024" cy="30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94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124744"/>
            <a:ext cx="8152386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9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Times New Roman"/>
              </a:rPr>
              <a:t>Провед</a:t>
            </a:r>
            <a:r>
              <a:rPr lang="uk-UA" sz="9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/>
                <a:cs typeface="Times New Roman"/>
              </a:rPr>
              <a:t>ення  тестування</a:t>
            </a:r>
            <a:endParaRPr lang="ru-RU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4821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u="sng" dirty="0">
                <a:solidFill>
                  <a:srgbClr val="C00000"/>
                </a:solidFill>
                <a:latin typeface="Times New Roman"/>
                <a:ea typeface="Times New Roman"/>
              </a:rPr>
              <a:t>З</a:t>
            </a:r>
            <a:r>
              <a:rPr lang="uk-UA" b="1" u="sng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>авантажити про­граму Test-W2 </a:t>
            </a:r>
            <a:endParaRPr lang="ru-RU" b="1" u="sng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268760"/>
            <a:ext cx="6957728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8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25963"/>
          </a:xfrm>
        </p:spPr>
        <p:txBody>
          <a:bodyPr>
            <a:normAutofit lnSpcReduction="10000"/>
          </a:bodyPr>
          <a:lstStyle/>
          <a:p>
            <a:pPr lvl="0" algn="just" hangingPunct="0">
              <a:buFont typeface="Symbol"/>
              <a:buChar char=""/>
              <a:tabLst>
                <a:tab pos="288290" algn="l"/>
                <a:tab pos="247650" algn="l"/>
              </a:tabLst>
            </a:pPr>
            <a:r>
              <a:rPr lang="uk-UA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Після 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натискання кнопки «Відкрити тест» відкривається вікно </a:t>
            </a:r>
            <a:r>
              <a:rPr lang="uk-UA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uk-UA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Відкрити</a:t>
            </a:r>
            <a:r>
              <a:rPr lang="uk-UA" dirty="0" smtClean="0">
                <a:solidFill>
                  <a:srgbClr val="000000"/>
                </a:solidFill>
                <a:latin typeface="Times New Roman"/>
                <a:ea typeface="Times New Roman"/>
              </a:rPr>
              <a:t>», 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у якому відкрити список «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Times New Roman"/>
              </a:rPr>
              <a:t>Папка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» і пройти шлях до потрібної папки (наприклад, «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Test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W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2» 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sym typeface="Wingdings"/>
              </a:rPr>
              <a:t>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«Математика»);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hangingPunct="0">
              <a:buFont typeface="Symbol"/>
              <a:buChar char=""/>
              <a:tabLst>
                <a:tab pos="288290" algn="l"/>
                <a:tab pos="29718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у папці, що від­криється, двічі клацнути на значку потрібного тесту (наприклад, </a:t>
            </a:r>
            <a:r>
              <a:rPr lang="uk-UA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</a:rPr>
              <a:t>TEST</a:t>
            </a:r>
            <a:r>
              <a:rPr lang="uk-UA" dirty="0" smtClean="0">
                <a:solidFill>
                  <a:srgbClr val="000000"/>
                </a:solidFill>
                <a:latin typeface="Times New Roman"/>
                <a:ea typeface="Times New Roman"/>
              </a:rPr>
              <a:t> тренувальний») 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– з’явиться вікно «Авторизація»;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388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486" y="0"/>
            <a:ext cx="8496944" cy="193022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Times New Roman"/>
                <a:ea typeface="Times New Roman"/>
              </a:rPr>
              <a:t>У вікні «</a:t>
            </a:r>
            <a:r>
              <a:rPr lang="uk-UA" dirty="0">
                <a:latin typeface="Times New Roman"/>
                <a:ea typeface="Times New Roman"/>
              </a:rPr>
              <a:t>Авторизація</a:t>
            </a:r>
            <a:r>
              <a:rPr lang="uk-UA" dirty="0" smtClean="0">
                <a:latin typeface="Times New Roman"/>
                <a:ea typeface="Times New Roman"/>
              </a:rPr>
              <a:t>» </a:t>
            </a:r>
            <a:r>
              <a:rPr lang="uk-UA" dirty="0">
                <a:latin typeface="Times New Roman"/>
                <a:ea typeface="Times New Roman"/>
              </a:rPr>
              <a:t>ввести з клавіатури своє </a:t>
            </a:r>
            <a:r>
              <a:rPr lang="uk-UA" dirty="0" smtClean="0">
                <a:latin typeface="Times New Roman"/>
                <a:ea typeface="Times New Roman"/>
              </a:rPr>
              <a:t>пріз­вище, ім’я та клас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3" y="5661248"/>
            <a:ext cx="55566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>
                <a:latin typeface="Times New Roman"/>
                <a:ea typeface="Times New Roman"/>
              </a:rPr>
              <a:t>Н</a:t>
            </a:r>
            <a:r>
              <a:rPr lang="uk-UA" sz="4000" dirty="0" smtClean="0">
                <a:effectLst/>
                <a:latin typeface="Times New Roman"/>
                <a:ea typeface="Times New Roman"/>
              </a:rPr>
              <a:t>атиснути кноп­ку «</a:t>
            </a:r>
            <a:r>
              <a:rPr lang="uk-UA" sz="4000" i="1" dirty="0" smtClean="0">
                <a:effectLst/>
                <a:latin typeface="Times New Roman"/>
                <a:ea typeface="Times New Roman"/>
              </a:rPr>
              <a:t>ОК</a:t>
            </a:r>
            <a:r>
              <a:rPr lang="uk-UA" sz="4000" dirty="0" smtClean="0">
                <a:effectLst/>
                <a:latin typeface="Times New Roman"/>
                <a:ea typeface="Times New Roman"/>
              </a:rPr>
              <a:t>»</a:t>
            </a:r>
            <a:endParaRPr lang="ru-RU" sz="4000" dirty="0"/>
          </a:p>
        </p:txBody>
      </p:sp>
      <p:pic>
        <p:nvPicPr>
          <p:cNvPr id="1028" name="Picture 4" descr="G:\DCIM\141___01\IMG_231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93" t="13446" r="19617" b="18114"/>
          <a:stretch/>
        </p:blipFill>
        <p:spPr bwMode="auto">
          <a:xfrm>
            <a:off x="2417987" y="1628800"/>
            <a:ext cx="4225701" cy="4172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88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992888" cy="5314602"/>
          </a:xfrm>
        </p:spPr>
        <p:txBody>
          <a:bodyPr>
            <a:noAutofit/>
          </a:bodyPr>
          <a:lstStyle/>
          <a:p>
            <a:pPr indent="288290" algn="l" fontAlgn="base" hangingPunct="0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Програма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Test-W2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послідовно виво­дить на екран вказану кількість запитань із вибраного тесту і пропонує на кожне до 5 варіантів відповідей, від 1 до 3 з яких правильні. </a:t>
            </a:r>
            <a:r>
              <a:rPr lang="ru-RU" dirty="0">
                <a:ea typeface="Calibri"/>
                <a:cs typeface="Times New Roman"/>
              </a:rPr>
              <a:t/>
            </a:r>
            <a:br>
              <a:rPr lang="ru-RU" dirty="0"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85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604448" cy="1143000"/>
          </a:xfrm>
        </p:spPr>
        <p:txBody>
          <a:bodyPr>
            <a:normAutofit fontScale="90000"/>
          </a:bodyPr>
          <a:lstStyle/>
          <a:p>
            <a:r>
              <a:rPr lang="uk-UA" b="1" u="sng" dirty="0">
                <a:solidFill>
                  <a:srgbClr val="C00000"/>
                </a:solidFill>
                <a:latin typeface="Times New Roman"/>
                <a:ea typeface="Times New Roman"/>
              </a:rPr>
              <a:t>Учневі потрібно клацнути на відпо­відях, які він вважає пра­виль­ними</a:t>
            </a:r>
            <a:endParaRPr lang="ru-RU" b="1" u="sng" dirty="0">
              <a:solidFill>
                <a:srgbClr val="C000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7633574" cy="46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126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-8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486</Words>
  <Application>Microsoft Office PowerPoint</Application>
  <PresentationFormat>Экран (4:3)</PresentationFormat>
  <Paragraphs>37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4-8</vt:lpstr>
      <vt:lpstr>Презентация PowerPoint</vt:lpstr>
      <vt:lpstr>Презентация PowerPoint</vt:lpstr>
      <vt:lpstr>Окремі папки тестів з навчальних пред­метів  краще зберігати всередині основної папки </vt:lpstr>
      <vt:lpstr>Презентация PowerPoint</vt:lpstr>
      <vt:lpstr>Завантажити про­граму Test-W2 </vt:lpstr>
      <vt:lpstr>Презентация PowerPoint</vt:lpstr>
      <vt:lpstr>У вікні «Авторизація» ввести з клавіатури своє пріз­вище, ім’я та клас </vt:lpstr>
      <vt:lpstr>Програма Test-W2 послідовно виво­дить на екран вказану кількість запитань із вибраного тесту і пропонує на кожне до 5 варіантів відповідей, від 1 до 3 з яких правильні.  </vt:lpstr>
      <vt:lpstr>Учневі потрібно клацнути на відпо­відях, які він вважає пра­виль­ними</vt:lpstr>
      <vt:lpstr>Якщо при підготовці тесту був встановлений прапорець «Діагнос­тика», результат відповіді негайно позначається на полі ліворуч значками:  – правильно;  – неправильно. Потрібно клацнути на 1, 2 або 3 варі­антах, доки не стане дос­туп­ною кноп­ка «Нас­туп­не питан­ня» (по­чор­ніє напис).  Коли прапорець «Діагностика» не встановлено, значки і  не з’являються. </vt:lpstr>
      <vt:lpstr>Після відповіді на останнє запитан­ня з’являється вікно з результатами тестування:</vt:lpstr>
      <vt:lpstr>Натиснувши кнопку «Ре­зультати» – відкриється про­то­кол резуль­татів проведених тесту­вань наведеного вигляду</vt:lpstr>
      <vt:lpstr>Презентация PowerPoint</vt:lpstr>
      <vt:lpstr>Для створення нових тестів викорис­товується редактор Editor</vt:lpstr>
      <vt:lpstr>Панель інструментів забезпечує достатні можли­вості для набору текстів запитання і варіантів відповідей на нього</vt:lpstr>
      <vt:lpstr>Створення текстового тесту </vt:lpstr>
      <vt:lpstr>Для зберігання створеного тесту потрібно виконати команду «Файл»  «Зберегти» або клацнути відповідну кнопку на панелі інструментів – відкриється вікно «Зберегти як» </vt:lpstr>
      <vt:lpstr>Внесення в запитання формул, таблиць і графічних зобра­жень </vt:lpstr>
      <vt:lpstr>Презентация PowerPoint</vt:lpstr>
      <vt:lpstr>Редагування  тесту</vt:lpstr>
      <vt:lpstr>Система Test-W2 застосовується для контролю знань та навичок учнів там, де можна підготувати коротко сформульовані запитання і до кожного дати 2-5 варіантів відповідей (від 1 до 3 з яких правильні) у вигляді тексту, формули, таблиці або малюнку.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BEST</dc:creator>
  <cp:lastModifiedBy>BEST</cp:lastModifiedBy>
  <cp:revision>14</cp:revision>
  <dcterms:created xsi:type="dcterms:W3CDTF">2015-01-14T10:37:39Z</dcterms:created>
  <dcterms:modified xsi:type="dcterms:W3CDTF">2015-01-14T19:11:32Z</dcterms:modified>
</cp:coreProperties>
</file>